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8" r:id="rId4"/>
    <p:sldId id="299" r:id="rId5"/>
    <p:sldId id="290" r:id="rId6"/>
    <p:sldId id="300" r:id="rId7"/>
    <p:sldId id="291" r:id="rId8"/>
    <p:sldId id="304" r:id="rId9"/>
    <p:sldId id="305" r:id="rId10"/>
    <p:sldId id="306" r:id="rId11"/>
    <p:sldId id="289" r:id="rId12"/>
    <p:sldId id="301" r:id="rId13"/>
    <p:sldId id="295" r:id="rId14"/>
    <p:sldId id="302" r:id="rId15"/>
    <p:sldId id="2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38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25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988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5872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945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8530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778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174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45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098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946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4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81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48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9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48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1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9CF09AE-2617-47D7-9B86-E7560EF0F6C1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5705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image" Target="../media/image65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67.wmf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科学计算通识实验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1900" dirty="0">
                <a:ln w="3175" cmpd="sng">
                  <a:noFill/>
                </a:ln>
                <a:solidFill>
                  <a:schemeClr val="bg1"/>
                </a:solidFill>
              </a:rPr>
              <a:t>冯成亮，王怡博</a:t>
            </a:r>
            <a:endParaRPr lang="en-US" altLang="zh-CN" sz="1900" dirty="0">
              <a:ln w="3175" cmpd="sng">
                <a:noFill/>
              </a:ln>
              <a:solidFill>
                <a:schemeClr val="bg1"/>
              </a:solidFill>
            </a:endParaRPr>
          </a:p>
          <a:p>
            <a:r>
              <a:rPr lang="en-US" altLang="zh-CN" sz="1900" dirty="0">
                <a:ln w="3175" cmpd="sng">
                  <a:noFill/>
                </a:ln>
                <a:solidFill>
                  <a:schemeClr val="bg1"/>
                </a:solidFill>
              </a:rPr>
              <a:t>charlon_feng@buaa.edu.cn</a:t>
            </a:r>
          </a:p>
          <a:p>
            <a:r>
              <a:rPr lang="en-US" altLang="zh-CN" sz="1900" dirty="0">
                <a:ln w="3175" cmpd="sng">
                  <a:noFill/>
                </a:ln>
                <a:solidFill>
                  <a:schemeClr val="bg1"/>
                </a:solidFill>
              </a:rPr>
              <a:t>2024.7.8</a:t>
            </a:r>
            <a:endParaRPr lang="zh-CN" altLang="en-US" sz="1900" dirty="0">
              <a:ln w="3175" cmpd="sng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091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第二节  多维优化问题求解</a:t>
            </a:r>
            <a:r>
              <a:rPr lang="en-US" altLang="zh-CN" sz="2800" dirty="0">
                <a:solidFill>
                  <a:schemeClr val="bg1"/>
                </a:solidFill>
              </a:rPr>
              <a:t>—</a:t>
            </a:r>
            <a:r>
              <a:rPr lang="zh-CN" altLang="en-US" sz="2800" dirty="0">
                <a:solidFill>
                  <a:schemeClr val="bg1"/>
                </a:solidFill>
              </a:rPr>
              <a:t>无约束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牛顿法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chemeClr val="bg1"/>
                    </a:solidFill>
                  </a:rPr>
                  <a:t>实验四：用牛顿法求解函数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)/(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+2)</m:t>
                    </m:r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的最小值。</a:t>
                </a:r>
                <a:r>
                  <a:rPr lang="en-US" altLang="zh-CN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−0.3,0.2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;</a:t>
                </a: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286" t="-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5169876" y="2666461"/>
            <a:ext cx="3215473" cy="12375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5169876" y="3974063"/>
            <a:ext cx="2722006" cy="3086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5169875" y="4352713"/>
            <a:ext cx="3215473" cy="1198374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169875" y="5630499"/>
            <a:ext cx="2659308" cy="377706"/>
            <a:chOff x="-37786" y="2933137"/>
            <a:chExt cx="12406572" cy="176212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6">
              <a:biLevel thresh="50000"/>
            </a:blip>
            <a:srcRect r="81853"/>
            <a:stretch/>
          </p:blipFill>
          <p:spPr>
            <a:xfrm>
              <a:off x="-37786" y="2933138"/>
              <a:ext cx="2238375" cy="176212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>
              <a:biLevel thresh="50000"/>
            </a:blip>
            <a:stretch>
              <a:fillRect/>
            </a:stretch>
          </p:blipFill>
          <p:spPr>
            <a:xfrm>
              <a:off x="1186436" y="2933137"/>
              <a:ext cx="11182350" cy="1762125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9370086" y="5155092"/>
            <a:ext cx="1346481" cy="395995"/>
            <a:chOff x="2168429" y="4352713"/>
            <a:chExt cx="7128521" cy="184999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>
              <a:biLevel thresh="50000"/>
            </a:blip>
            <a:stretch>
              <a:fillRect/>
            </a:stretch>
          </p:blipFill>
          <p:spPr>
            <a:xfrm>
              <a:off x="2168429" y="4352713"/>
              <a:ext cx="4362450" cy="184785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9">
              <a:biLevel thresh="50000"/>
            </a:blip>
            <a:srcRect l="13763" t="7087"/>
            <a:stretch/>
          </p:blipFill>
          <p:spPr>
            <a:xfrm>
              <a:off x="4672483" y="4353077"/>
              <a:ext cx="4624467" cy="1849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681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第二节  多维优化问题求解</a:t>
            </a:r>
            <a:r>
              <a:rPr lang="en-US" altLang="zh-CN" sz="2800" dirty="0">
                <a:solidFill>
                  <a:schemeClr val="bg1"/>
                </a:solidFill>
              </a:rPr>
              <a:t>—</a:t>
            </a:r>
            <a:r>
              <a:rPr lang="zh-CN" altLang="en-US" sz="2800" dirty="0">
                <a:solidFill>
                  <a:schemeClr val="bg1"/>
                </a:solidFill>
              </a:rPr>
              <a:t>无约束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牛顿法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最速下降法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444" y="2297018"/>
            <a:ext cx="6262538" cy="595156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4133993" y="1773382"/>
            <a:ext cx="8534400" cy="4234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算法流程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444" y="3024188"/>
            <a:ext cx="4215284" cy="5253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444" y="3681567"/>
            <a:ext cx="4270549" cy="5068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451" y="3681567"/>
            <a:ext cx="2177615" cy="506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44" y="4332229"/>
            <a:ext cx="5688884" cy="979468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456444" y="5425342"/>
            <a:ext cx="5527495" cy="648612"/>
            <a:chOff x="3410816" y="5564897"/>
            <a:chExt cx="5527495" cy="64861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7"/>
            <a:srcRect r="38203"/>
            <a:stretch/>
          </p:blipFill>
          <p:spPr>
            <a:xfrm>
              <a:off x="3410816" y="5565852"/>
              <a:ext cx="2437326" cy="64765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8"/>
            <a:srcRect l="35605"/>
            <a:stretch/>
          </p:blipFill>
          <p:spPr>
            <a:xfrm>
              <a:off x="5848142" y="5564897"/>
              <a:ext cx="3090169" cy="64861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84212" y="4403690"/>
                <a:ext cx="29593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求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𝑚𝑖𝑛𝑓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2" y="4403690"/>
                <a:ext cx="2959336" cy="276999"/>
              </a:xfrm>
              <a:prstGeom prst="rect">
                <a:avLst/>
              </a:prstGeom>
              <a:blipFill>
                <a:blip r:embed="rId9"/>
                <a:stretch>
                  <a:fillRect l="-1646" t="-6522" r="-412" b="-3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178922" y="5003311"/>
                <a:ext cx="2120517" cy="47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单步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的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22" y="5003311"/>
                <a:ext cx="2120517" cy="476221"/>
              </a:xfrm>
              <a:prstGeom prst="rect">
                <a:avLst/>
              </a:prstGeom>
              <a:blipFill>
                <a:blip r:embed="rId10"/>
                <a:stretch>
                  <a:fillRect l="-6609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490965" y="5588910"/>
                <a:ext cx="15372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965" y="5588910"/>
                <a:ext cx="1537279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712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第二节  多维优化问题求解</a:t>
            </a:r>
            <a:r>
              <a:rPr lang="en-US" altLang="zh-CN" sz="2800" dirty="0">
                <a:solidFill>
                  <a:schemeClr val="bg1"/>
                </a:solidFill>
              </a:rPr>
              <a:t>—</a:t>
            </a:r>
            <a:r>
              <a:rPr lang="zh-CN" altLang="en-US" sz="2800" dirty="0">
                <a:solidFill>
                  <a:schemeClr val="bg1"/>
                </a:solidFill>
              </a:rPr>
              <a:t>无约束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牛顿法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最速下降法</a:t>
            </a:r>
            <a:endParaRPr lang="en-US" altLang="zh-C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chemeClr val="bg1"/>
                    </a:solidFill>
                  </a:rPr>
                  <a:t>实验五：用最速下降法求解函数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)/(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+2)</m:t>
                    </m:r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的最小值。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:r>
                  <a:rPr lang="en-US" altLang="zh-CN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−3,</m:t>
                        </m:r>
                        <m: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;</a:t>
                </a: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286" t="-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533" y="2878309"/>
            <a:ext cx="7951043" cy="351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3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第二节  多维优化问题求解</a:t>
            </a:r>
            <a:r>
              <a:rPr lang="en-US" altLang="zh-CN" sz="2800" dirty="0">
                <a:solidFill>
                  <a:schemeClr val="bg1"/>
                </a:solidFill>
              </a:rPr>
              <a:t>—</a:t>
            </a:r>
            <a:r>
              <a:rPr lang="zh-CN" altLang="en-US" sz="2800" dirty="0">
                <a:solidFill>
                  <a:schemeClr val="bg1"/>
                </a:solidFill>
              </a:rPr>
              <a:t>无约束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牛顿法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最速下降法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共轭梯度法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133993" y="1773382"/>
            <a:ext cx="8534400" cy="4234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算法流程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18" y="3521499"/>
            <a:ext cx="3036068" cy="30190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765" y="2547257"/>
            <a:ext cx="7575910" cy="3547068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8BDA059-8120-48D6-924D-8DE9091CB1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991705"/>
              </p:ext>
            </p:extLst>
          </p:nvPr>
        </p:nvGraphicFramePr>
        <p:xfrm>
          <a:off x="9787186" y="4934218"/>
          <a:ext cx="1283269" cy="748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5" imgW="1600047" imgH="933484" progId="Equation.DSMT4">
                  <p:embed/>
                </p:oleObj>
              </mc:Choice>
              <mc:Fallback>
                <p:oleObj name="Equation" r:id="rId5" imgW="1600047" imgH="93348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87186" y="4934218"/>
                        <a:ext cx="1283269" cy="7485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FE68609-FAB0-4869-8C86-B75B80612B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903417"/>
              </p:ext>
            </p:extLst>
          </p:nvPr>
        </p:nvGraphicFramePr>
        <p:xfrm>
          <a:off x="9955861" y="3521499"/>
          <a:ext cx="803875" cy="438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7" imgW="419040" imgH="228600" progId="Equation.DSMT4">
                  <p:embed/>
                </p:oleObj>
              </mc:Choice>
              <mc:Fallback>
                <p:oleObj name="Equation" r:id="rId7" imgW="419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55861" y="3521499"/>
                        <a:ext cx="803875" cy="438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1490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第二节  多维优化问题求解</a:t>
            </a:r>
            <a:r>
              <a:rPr lang="en-US" altLang="zh-CN" sz="2800" dirty="0">
                <a:solidFill>
                  <a:schemeClr val="bg1"/>
                </a:solidFill>
              </a:rPr>
              <a:t>—</a:t>
            </a:r>
            <a:r>
              <a:rPr lang="zh-CN" altLang="en-US" sz="2800" dirty="0">
                <a:solidFill>
                  <a:schemeClr val="bg1"/>
                </a:solidFill>
              </a:rPr>
              <a:t>无约束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牛顿法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最速下降法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共轭梯度法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chemeClr val="bg1"/>
                    </a:solidFill>
                  </a:rPr>
                  <a:t>实验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6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：共轭梯度法求解函数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  <m:sSubSup>
                      <m:sSubSupPr>
                        <m:ctrlP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+2.5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的最小值。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[5,1]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3"/>
                <a:stretch>
                  <a:fillRect l="-286" t="-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743222" y="2932701"/>
                <a:ext cx="1489960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222" y="2932701"/>
                <a:ext cx="1489960" cy="4725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743222" y="3425656"/>
                <a:ext cx="3016531" cy="467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222" y="3425656"/>
                <a:ext cx="3016531" cy="4675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762533" y="5347759"/>
                <a:ext cx="3059684" cy="4657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−5.556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1.111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33" y="5347759"/>
                <a:ext cx="3059684" cy="4657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686689" y="4527653"/>
                <a:ext cx="2283510" cy="6284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𝟒𝟒𝟒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689" y="4527653"/>
                <a:ext cx="2283510" cy="6284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743222" y="4687572"/>
                <a:ext cx="2536785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3.333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−3.333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222" y="4687572"/>
                <a:ext cx="2536785" cy="4619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703029" y="4091608"/>
                <a:ext cx="24461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3.333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−0.667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029" y="4091608"/>
                <a:ext cx="2446119" cy="369332"/>
              </a:xfrm>
              <a:prstGeom prst="rect">
                <a:avLst/>
              </a:prstGeom>
              <a:blipFill>
                <a:blip r:embed="rId9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995552" y="3487467"/>
                <a:ext cx="1374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0.333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552" y="3487467"/>
                <a:ext cx="1374030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995552" y="5409570"/>
                <a:ext cx="11122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552" y="5409570"/>
                <a:ext cx="1112228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743222" y="6032378"/>
                <a:ext cx="1374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222" y="6032378"/>
                <a:ext cx="1374222" cy="369332"/>
              </a:xfrm>
              <a:prstGeom prst="rect">
                <a:avLst/>
              </a:prstGeom>
              <a:blipFill>
                <a:blip r:embed="rId1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7905015" y="2867774"/>
                <a:ext cx="1183657" cy="46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015" y="2867774"/>
                <a:ext cx="1183657" cy="4619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9FE53D1-A50B-43DE-BBFB-8396FD58FC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356795"/>
              </p:ext>
            </p:extLst>
          </p:nvPr>
        </p:nvGraphicFramePr>
        <p:xfrm>
          <a:off x="9834633" y="5216366"/>
          <a:ext cx="2217738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14" imgW="1143000" imgH="457200" progId="Equation.DSMT4">
                  <p:embed/>
                </p:oleObj>
              </mc:Choice>
              <mc:Fallback>
                <p:oleObj name="Equation" r:id="rId14" imgW="11430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834633" y="5216366"/>
                        <a:ext cx="2217738" cy="887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517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第三</a:t>
            </a:r>
            <a:r>
              <a:rPr lang="zh-CN" altLang="en-US" sz="2800">
                <a:solidFill>
                  <a:schemeClr val="bg1"/>
                </a:solidFill>
              </a:rPr>
              <a:t>节  一般最优化方法</a:t>
            </a:r>
            <a:r>
              <a:rPr lang="zh-CN" altLang="en-US" sz="2800" dirty="0">
                <a:solidFill>
                  <a:schemeClr val="bg1"/>
                </a:solidFill>
              </a:rPr>
              <a:t>的局限性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4212" y="1773382"/>
                <a:ext cx="7696308" cy="4234565"/>
              </a:xfrm>
            </p:spPr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求函数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zh-CN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zh-CN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zh-CN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0.5∗</m:t>
                    </m:r>
                    <m:sSup>
                      <m:sSupPr>
                        <m:ctrlPr>
                          <a:rPr lang="en-US" altLang="zh-C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CN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4.0∗</m:t>
                    </m:r>
                    <m:func>
                      <m:funcPr>
                        <m:ctrlPr>
                          <a:rPr lang="zh-CN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co</m:t>
                        </m:r>
                        <m:r>
                          <a:rPr lang="en-US" altLang="zh-C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fName>
                      <m:e>
                        <m:r>
                          <a:rPr lang="zh-CN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r>
                      <m:rPr>
                        <m:sty m:val="p"/>
                      </m:rPr>
                      <a:rPr lang="zh-CN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zh-CN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zh-CN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 在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(-3,4)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的最小值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</a:rPr>
                  <a:t>求函数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zh-CN" alt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=0.25∗(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)−8.0∗</m:t>
                        </m:r>
                        <m:func>
                          <m:funcPr>
                            <m:ctrlP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fName>
                          <m:e>
                            <m:d>
                              <m:dPr>
                                <m:endChr m:val=""/>
                                <m:ctrlPr>
                                  <a:rPr lang="zh-CN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zh-CN" alt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zh-CN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zh-CN" alt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)∗</m:t>
                        </m:r>
                        <m:func>
                          <m:funcPr>
                            <m:ctrlP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fName>
                          <m:e>
                            <m:d>
                              <m:dPr>
                                <m:endChr m:val=""/>
                                <m:ctrlPr>
                                  <a:rPr lang="zh-CN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zh-CN" alt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在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(-3,3)* (-3,3)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区间上的最小值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              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1773382"/>
                <a:ext cx="7696308" cy="4234565"/>
              </a:xfrm>
              <a:blipFill>
                <a:blip r:embed="rId2"/>
                <a:stretch>
                  <a:fillRect l="-317" t="-1871" r="-6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B4E06CF8-DA34-4B44-932D-95EF1C150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86" y="1773382"/>
            <a:ext cx="3101024" cy="246239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EB1EDCA-6EA4-4DEE-807E-EDBD4994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226" y="4717217"/>
            <a:ext cx="3698263" cy="194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597" y="3124045"/>
            <a:ext cx="8534400" cy="1507067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    第五章  优化问题求解</a:t>
            </a:r>
          </a:p>
        </p:txBody>
      </p:sp>
    </p:spTree>
    <p:extLst>
      <p:ext uri="{BB962C8B-B14F-4D97-AF65-F5344CB8AC3E}">
        <p14:creationId xmlns:p14="http://schemas.microsoft.com/office/powerpoint/2010/main" val="1693298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第一节  一维优化问题求解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区间逼近类方法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黄金分割搜索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133993" y="1773382"/>
            <a:ext cx="8534400" cy="4234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算法流程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b="20705"/>
          <a:stretch/>
        </p:blipFill>
        <p:spPr>
          <a:xfrm>
            <a:off x="7671055" y="1675330"/>
            <a:ext cx="3095625" cy="2454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019008" y="2548519"/>
                <a:ext cx="327615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𝑘𝑏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,</a:t>
                </a:r>
              </a:p>
              <a:p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S.T.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008" y="2548519"/>
                <a:ext cx="3276153" cy="553998"/>
              </a:xfrm>
              <a:prstGeom prst="rect">
                <a:avLst/>
              </a:prstGeom>
              <a:blipFill>
                <a:blip r:embed="rId3"/>
                <a:stretch>
                  <a:fillRect l="-2416" t="-14286" r="-929" b="-25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382206" y="4216296"/>
                <a:ext cx="5222134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𝑘𝑏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},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𝑘𝑏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=0;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𝑘𝑏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},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𝑘𝑏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=1;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06" y="4216296"/>
                <a:ext cx="5222134" cy="61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382206" y="4985649"/>
                <a:ext cx="2033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：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06" y="4985649"/>
                <a:ext cx="2033505" cy="276999"/>
              </a:xfrm>
              <a:prstGeom prst="rect">
                <a:avLst/>
              </a:prstGeom>
              <a:blipFill>
                <a:blip r:embed="rId5"/>
                <a:stretch>
                  <a:fillRect l="-5405" t="-33333" r="-6006" b="-4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402144" y="4985649"/>
                <a:ext cx="5495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𝑖𝑑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144" y="4985649"/>
                <a:ext cx="5495672" cy="276999"/>
              </a:xfrm>
              <a:prstGeom prst="rect">
                <a:avLst/>
              </a:prstGeom>
              <a:blipFill>
                <a:blip r:embed="rId6"/>
                <a:stretch>
                  <a:fillRect l="-111" r="-222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382206" y="5441903"/>
                <a:ext cx="2033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：</a:t>
                </a: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06" y="5441903"/>
                <a:ext cx="2033505" cy="276999"/>
              </a:xfrm>
              <a:prstGeom prst="rect">
                <a:avLst/>
              </a:prstGeom>
              <a:blipFill>
                <a:blip r:embed="rId7"/>
                <a:stretch>
                  <a:fillRect l="-5405" t="-33333" r="-6006" b="-4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402144" y="5441903"/>
                <a:ext cx="54760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𝑘𝑐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𝑖𝑑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144" y="5441903"/>
                <a:ext cx="5476051" cy="276999"/>
              </a:xfrm>
              <a:prstGeom prst="rect">
                <a:avLst/>
              </a:prstGeom>
              <a:blipFill>
                <a:blip r:embed="rId8"/>
                <a:stretch>
                  <a:fillRect l="-111" r="-33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4044861" y="3440143"/>
                <a:ext cx="1838388" cy="442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rad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0.618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,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861" y="3440143"/>
                <a:ext cx="1838388" cy="442365"/>
              </a:xfrm>
              <a:prstGeom prst="rect">
                <a:avLst/>
              </a:prstGeom>
              <a:blipFill>
                <a:blip r:embed="rId9"/>
                <a:stretch>
                  <a:fillRect l="-332" r="-6645" b="-16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122987" y="3522825"/>
                <a:ext cx="11513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87" y="3522825"/>
                <a:ext cx="1151341" cy="276999"/>
              </a:xfrm>
              <a:prstGeom prst="rect">
                <a:avLst/>
              </a:prstGeom>
              <a:blipFill>
                <a:blip r:embed="rId10"/>
                <a:stretch>
                  <a:fillRect l="-1587" r="-1058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432717" y="5926978"/>
                <a:ext cx="19659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717" y="5926978"/>
                <a:ext cx="1965987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3264629" y="5909570"/>
            <a:ext cx="156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收敛判定：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435206" y="5933624"/>
                <a:ext cx="4693657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206" y="5933624"/>
                <a:ext cx="4693657" cy="391582"/>
              </a:xfrm>
              <a:prstGeom prst="rect">
                <a:avLst/>
              </a:prstGeom>
              <a:blipFill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4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第一节  一维优化问题求解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区间逼近类方法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黄金分割搜索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chemeClr val="bg1"/>
                    </a:solidFill>
                  </a:rPr>
                  <a:t>实验一：用黄金分割搜索，求函数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在区间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	[0,1]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上的极小值。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286" t="-7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993" y="3066660"/>
            <a:ext cx="7477576" cy="316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41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第一节  一维优化问题求解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区间逼近类方法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黄金分割搜索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逐次抛物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二次插值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15" y="1629295"/>
            <a:ext cx="3660257" cy="2707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292334" y="1872658"/>
                <a:ext cx="30544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, </a:t>
                </a: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S.T.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334" y="1872658"/>
                <a:ext cx="3054491" cy="553998"/>
              </a:xfrm>
              <a:prstGeom prst="rect">
                <a:avLst/>
              </a:prstGeom>
              <a:blipFill>
                <a:blip r:embed="rId3"/>
                <a:stretch>
                  <a:fillRect l="-4591" t="-14286" r="-399" b="-25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334" y="2654533"/>
            <a:ext cx="2340827" cy="3684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334" y="3167030"/>
            <a:ext cx="2340827" cy="4161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334" y="3649744"/>
            <a:ext cx="2340827" cy="10165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334" y="4784673"/>
            <a:ext cx="2340827" cy="3901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5162" y="4784674"/>
            <a:ext cx="1533647" cy="3863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789" y="4704344"/>
            <a:ext cx="1204602" cy="5470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2334" y="5293185"/>
            <a:ext cx="4066475" cy="677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325571" y="6046474"/>
                <a:ext cx="4424032" cy="311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+1,1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+1,2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+1,3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571" y="6046474"/>
                <a:ext cx="4424032" cy="311304"/>
              </a:xfrm>
              <a:prstGeom prst="rect">
                <a:avLst/>
              </a:prstGeom>
              <a:blipFill>
                <a:blip r:embed="rId11"/>
                <a:stretch>
                  <a:fillRect r="-414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565875" y="5310335"/>
                <a:ext cx="3091744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</m: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875" y="5310335"/>
                <a:ext cx="3091744" cy="617861"/>
              </a:xfrm>
              <a:prstGeom prst="rect">
                <a:avLst/>
              </a:prstGeom>
              <a:blipFill>
                <a:blip r:embed="rId1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4292334" y="6086870"/>
                <a:ext cx="2033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：</a:t>
                </a: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334" y="6086870"/>
                <a:ext cx="2033505" cy="276999"/>
              </a:xfrm>
              <a:prstGeom prst="rect">
                <a:avLst/>
              </a:prstGeom>
              <a:blipFill>
                <a:blip r:embed="rId13"/>
                <a:stretch>
                  <a:fillRect l="-5389" t="-33333" r="-5988" b="-4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292066" y="6430529"/>
                <a:ext cx="2033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：</a:t>
                </a: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066" y="6430529"/>
                <a:ext cx="2033505" cy="276999"/>
              </a:xfrm>
              <a:prstGeom prst="rect">
                <a:avLst/>
              </a:prstGeom>
              <a:blipFill>
                <a:blip r:embed="rId14"/>
                <a:stretch>
                  <a:fillRect l="-5389" t="-33333" r="-5988" b="-4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6325571" y="6457055"/>
                <a:ext cx="4510594" cy="311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+1,1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+1,2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+1,3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571" y="6457055"/>
                <a:ext cx="4510594" cy="311304"/>
              </a:xfrm>
              <a:prstGeom prst="rect">
                <a:avLst/>
              </a:prstGeom>
              <a:blipFill>
                <a:blip r:embed="rId1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185682" y="5087745"/>
                <a:ext cx="19659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682" y="5087745"/>
                <a:ext cx="1965987" cy="369332"/>
              </a:xfrm>
              <a:prstGeom prst="rect">
                <a:avLst/>
              </a:prstGeom>
              <a:blipFill>
                <a:blip r:embed="rId1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1247029" y="4481634"/>
            <a:ext cx="156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收敛判定：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866187" y="5601164"/>
                <a:ext cx="2762616" cy="66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87" y="5601164"/>
                <a:ext cx="2762616" cy="668581"/>
              </a:xfrm>
              <a:prstGeom prst="rect">
                <a:avLst/>
              </a:prstGeom>
              <a:blipFill>
                <a:blip r:embed="rId1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417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第一节  一维优化问题求解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区间逼近类方法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黄金分割搜索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逐次抛物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二次插值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chemeClr val="bg1"/>
                    </a:solidFill>
                  </a:rPr>
                  <a:t>实验二：求函数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0.5−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在区间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	[0,1.2]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上的极小值。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=0;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=0.6;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=1.2;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286" t="-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266" y="2737008"/>
            <a:ext cx="7740617" cy="308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34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第一节  一维优化问题求解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区间逼近类方法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黄金分割搜索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逐次抛物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二次插值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牛顿法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226" y="1773382"/>
            <a:ext cx="7233033" cy="15283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226" y="3397842"/>
            <a:ext cx="3508305" cy="8660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226" y="4365908"/>
            <a:ext cx="3329195" cy="11689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226" y="5636958"/>
            <a:ext cx="4910551" cy="66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98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第一节  一维优化问题求解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区间逼近类方法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黄金分割搜索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逐次抛物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二次插值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牛顿法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chemeClr val="bg1"/>
                    </a:solidFill>
                  </a:rPr>
                  <a:t>实验三：用牛顿法求函数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0.5−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在区间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		[0,2]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上的极小值。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=1;</m:t>
                    </m:r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286" t="-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t="3915"/>
          <a:stretch/>
        </p:blipFill>
        <p:spPr>
          <a:xfrm>
            <a:off x="3974840" y="3558074"/>
            <a:ext cx="7144722" cy="218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87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第二节  多维优化问题求解</a:t>
            </a:r>
            <a:r>
              <a:rPr lang="en-US" altLang="zh-CN" sz="2800" dirty="0">
                <a:solidFill>
                  <a:schemeClr val="bg1"/>
                </a:solidFill>
              </a:rPr>
              <a:t>—</a:t>
            </a:r>
            <a:r>
              <a:rPr lang="zh-CN" altLang="en-US" sz="2800" dirty="0">
                <a:solidFill>
                  <a:schemeClr val="bg1"/>
                </a:solidFill>
              </a:rPr>
              <a:t>无约束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牛顿法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133993" y="1773382"/>
            <a:ext cx="8534400" cy="4234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算法流程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532" y="2186421"/>
            <a:ext cx="8023762" cy="5065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040" y="2941598"/>
            <a:ext cx="1401222" cy="5213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72" y="2886506"/>
            <a:ext cx="4189063" cy="5764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72" y="3714465"/>
            <a:ext cx="4876315" cy="8067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040" y="3711623"/>
            <a:ext cx="2553910" cy="8067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7040" y="4803397"/>
            <a:ext cx="1689844" cy="9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67926"/>
      </p:ext>
    </p:extLst>
  </p:cSld>
  <p:clrMapOvr>
    <a:masterClrMapping/>
  </p:clrMapOvr>
</p:sld>
</file>

<file path=ppt/theme/theme1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2419</TotalTime>
  <Words>643</Words>
  <Application>Microsoft Office PowerPoint</Application>
  <PresentationFormat>宽屏</PresentationFormat>
  <Paragraphs>133</Paragraphs>
  <Slides>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幼圆</vt:lpstr>
      <vt:lpstr>Cambria Math</vt:lpstr>
      <vt:lpstr>Century Gothic</vt:lpstr>
      <vt:lpstr>Wingdings 3</vt:lpstr>
      <vt:lpstr>切片</vt:lpstr>
      <vt:lpstr>Equation</vt:lpstr>
      <vt:lpstr>科学计算通识实验</vt:lpstr>
      <vt:lpstr>    第五章  优化问题求解</vt:lpstr>
      <vt:lpstr>第一节  一维优化问题求解</vt:lpstr>
      <vt:lpstr>第一节  一维优化问题求解</vt:lpstr>
      <vt:lpstr>第一节  一维优化问题求解</vt:lpstr>
      <vt:lpstr>第一节  一维优化问题求解</vt:lpstr>
      <vt:lpstr>第一节  一维优化问题求解</vt:lpstr>
      <vt:lpstr>第一节  一维优化问题求解</vt:lpstr>
      <vt:lpstr>第二节  多维优化问题求解—无约束</vt:lpstr>
      <vt:lpstr>第二节  多维优化问题求解—无约束</vt:lpstr>
      <vt:lpstr>第二节  多维优化问题求解—无约束</vt:lpstr>
      <vt:lpstr>第二节  多维优化问题求解—无约束</vt:lpstr>
      <vt:lpstr>第二节  多维优化问题求解—无约束</vt:lpstr>
      <vt:lpstr>第二节  多维优化问题求解—无约束</vt:lpstr>
      <vt:lpstr>第三节  一般最优化方法的局限性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科学计算通识实验</dc:title>
  <dc:creator>401</dc:creator>
  <cp:lastModifiedBy>FengCL</cp:lastModifiedBy>
  <cp:revision>302</cp:revision>
  <dcterms:created xsi:type="dcterms:W3CDTF">2021-07-09T17:14:09Z</dcterms:created>
  <dcterms:modified xsi:type="dcterms:W3CDTF">2024-07-09T00:21:42Z</dcterms:modified>
</cp:coreProperties>
</file>